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B9F0B-4D81-4141-A9A4-9DCF1446A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422E66-0670-49C8-B3BC-CA9D9822D6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8DC8F-028A-44DB-98F1-224487ACA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1216-663D-44EA-BEB4-58C95E0B5F4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1B45A-1651-4B9E-AFBA-0749DFEC9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74DC6-E363-4E7C-8484-4C963E8E3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C30D1-6C72-4DA0-8FED-F1402B96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676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1E7A7-652F-4CD0-9FF5-4EE018A6A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7E264-2CA0-404F-A37E-815DE4339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4762D-23B8-4D41-B765-DCDB8FD78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1216-663D-44EA-BEB4-58C95E0B5F4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91721-DDAE-4300-9C3D-A96C6EC45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46DB7-9D23-4514-B963-FE7A65D01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C30D1-6C72-4DA0-8FED-F1402B96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33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2C5C6-CA87-445D-93A3-25527D94C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D746DE-23C1-47B4-933B-739565B0A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96288-DC36-4068-BBAD-7C96134B7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1216-663D-44EA-BEB4-58C95E0B5F4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8B97D-1D30-4911-91A6-16869BD4F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F201D-E9CF-4A55-82FB-46BDBFAE8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C30D1-6C72-4DA0-8FED-F1402B96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54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2AB66-58E1-4683-BBF7-2102E8E00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B36E0-C9B6-4C5A-9513-01B513BE03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564B4F-18B9-417E-996E-F16DA8778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E3976-788A-49C0-81C2-A58FE2B63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1216-663D-44EA-BEB4-58C95E0B5F4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A8EF53-28B0-40BC-9ED4-AD3F84969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3F9A64-AC3A-4F8E-BCA5-B4C913797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C30D1-6C72-4DA0-8FED-F1402B96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5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21181-9AC5-4C88-A5A2-CD30A05A9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3DDFA-569F-40E4-B047-15CA89692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0A3FB-43EF-4E55-8B96-95B0C27C8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A617AD-DE88-42D8-B830-B9BA1644FC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465134-E6BD-4CCA-8069-C132FE5F0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6B2E1D-B2D1-46A4-9744-D2D5B7E32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1216-663D-44EA-BEB4-58C95E0B5F4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0BD1EB-0F92-4590-96B2-35C13EE0F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6261F1-D89D-4769-B98C-8A86D173C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C30D1-6C72-4DA0-8FED-F1402B96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449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6B1F5-88FE-43E5-9DB8-CEC2E793A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6DE312-8A1C-49D6-9EC8-7E9D12E24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1216-663D-44EA-BEB4-58C95E0B5F4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AF046A-422E-41CD-9B63-7D0FCA3E9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245783-AF90-4BC1-B841-738890204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C30D1-6C72-4DA0-8FED-F1402B96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886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A8C289-47AD-49FD-B112-37D1C5596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1216-663D-44EA-BEB4-58C95E0B5F4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5C047E-B38A-4B7C-A2F4-9B198AD68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86FF4-A1B9-4371-824D-E79848204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C30D1-6C72-4DA0-8FED-F1402B96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07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A7F0-1771-4F53-950E-D334F0B1A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99EE0-23B1-4993-A679-F1AD3A76A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7C5CF-0BA0-4770-A43A-2EBBAF548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E7DBD4-44FB-4EEA-BF44-C77D2E61D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1216-663D-44EA-BEB4-58C95E0B5F4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4AEE3-447A-401B-8960-E793A72EE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21260-4B08-486F-B090-B34BA3AE7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C30D1-6C72-4DA0-8FED-F1402B96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09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ED3F6-8971-463C-A6AC-2E50C84F7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171749-279C-4A5D-980A-2D88ED9EC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748F5-4F85-418E-8B88-C8D5DE1C28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F659C5-ECEB-41CB-B7D9-2BABB1992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1216-663D-44EA-BEB4-58C95E0B5F4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4E971D-5924-4B00-A0C7-CFC1E5F58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FD56E-AC21-49C1-81FB-0AAB97A83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C30D1-6C72-4DA0-8FED-F1402B96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365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3838F-6BD3-4D93-9448-C4F340C1A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2953E9-1694-4F30-A531-5FF81A46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82155-68A3-49E3-8B9B-973DC6FF4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1216-663D-44EA-BEB4-58C95E0B5F4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1F04C-3035-41DB-BCCA-B4E40D39D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C70D4-9170-41B3-A48D-F9B3400B8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C30D1-6C72-4DA0-8FED-F1402B96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48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74BD71-122F-4D0A-87B3-F171EDFC75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183A0B-7069-410F-82BE-977E02183F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238FB-21C1-458B-9436-3F482F34E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1216-663D-44EA-BEB4-58C95E0B5F4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25D07-48BC-470A-85EE-EC50A46F4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CD6C1-713A-410A-93C4-D5E031465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C30D1-6C72-4DA0-8FED-F1402B96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54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2090DB-9961-4286-9786-B096C1645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0D572-8B86-47D8-84E0-EFDDCAF33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47D3C-A893-4AD3-848B-EE60E1CBE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11216-663D-44EA-BEB4-58C95E0B5F4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C13FC-34AF-4DAD-8F39-B78B4AFECC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F2E0D-E60C-4139-852B-D3FCF94A6B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C30D1-6C72-4DA0-8FED-F1402B96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7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6.m4a"/><Relationship Id="rId7" Type="http://schemas.openxmlformats.org/officeDocument/2006/relationships/image" Target="../media/image1.png"/><Relationship Id="rId2" Type="http://schemas.openxmlformats.org/officeDocument/2006/relationships/video" Target="../media/media5.avi"/><Relationship Id="rId1" Type="http://schemas.microsoft.com/office/2007/relationships/media" Target="../media/media5.avi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6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DBD55-B501-4C11-BFC8-EE406D91C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8605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Mysterious Case of Hypotony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E82AE5-1529-431C-AFE5-1B2708B8B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3000"/>
            <a:ext cx="8915400" cy="1498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Asia-Pacific Glaucoma Congress</a:t>
            </a:r>
          </a:p>
          <a:p>
            <a:r>
              <a:rPr lang="en-US" dirty="0">
                <a:solidFill>
                  <a:srgbClr val="FFFF00"/>
                </a:solidFill>
              </a:rPr>
              <a:t>Paul Palmberg, MD, PhD</a:t>
            </a:r>
          </a:p>
          <a:p>
            <a:r>
              <a:rPr lang="en-US" dirty="0">
                <a:solidFill>
                  <a:srgbClr val="FFFF00"/>
                </a:solidFill>
              </a:rPr>
              <a:t>Bascom Palmer Eye Institute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E08681F-99E9-485C-9738-A520A8C99F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8CBDDC-A1A9-4DB4-A75F-3F9E4D98D5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209" y="2070100"/>
            <a:ext cx="2406356" cy="270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47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19"/>
    </mc:Choice>
    <mc:Fallback xmlns="">
      <p:transition spd="slow" advTm="87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8AD7F-99B6-4855-B1B2-9223C6AF2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In the beginning….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8A961-E52E-4CE0-B110-26EBE566E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18371" cy="4351338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70 y/o Argentinian man with controlled POAG years after a </a:t>
            </a:r>
            <a:r>
              <a:rPr lang="en-US" dirty="0" err="1">
                <a:solidFill>
                  <a:srgbClr val="FFFF00"/>
                </a:solidFill>
              </a:rPr>
              <a:t>trab</a:t>
            </a:r>
            <a:r>
              <a:rPr lang="en-US" dirty="0">
                <a:solidFill>
                  <a:srgbClr val="FFFF00"/>
                </a:solidFill>
              </a:rPr>
              <a:t> underwent a 26g PPV for a peripheral rhegmatogenous RD.</a:t>
            </a:r>
          </a:p>
          <a:p>
            <a:r>
              <a:rPr lang="en-US" dirty="0">
                <a:solidFill>
                  <a:srgbClr val="FFFF00"/>
                </a:solidFill>
              </a:rPr>
              <a:t>Post-operatively the patient had hypotony and low serous choroidal detachments.  They were observed for a month, then we were called.</a:t>
            </a:r>
          </a:p>
          <a:p>
            <a:r>
              <a:rPr lang="en-US" dirty="0">
                <a:solidFill>
                  <a:srgbClr val="FFFF00"/>
                </a:solidFill>
              </a:rPr>
              <a:t>The IOP was 3 mm Hg, </a:t>
            </a:r>
            <a:r>
              <a:rPr lang="en-US" dirty="0" err="1">
                <a:solidFill>
                  <a:srgbClr val="FFFF00"/>
                </a:solidFill>
              </a:rPr>
              <a:t>Va</a:t>
            </a:r>
            <a:r>
              <a:rPr lang="en-US" dirty="0">
                <a:solidFill>
                  <a:srgbClr val="FFFF00"/>
                </a:solidFill>
              </a:rPr>
              <a:t> 20/50, AC deep and quiet, no RD on dilated fundus exam or B-scan ultrasonography.  No </a:t>
            </a:r>
            <a:r>
              <a:rPr lang="en-US" dirty="0" err="1">
                <a:solidFill>
                  <a:srgbClr val="FFFF00"/>
                </a:solidFill>
              </a:rPr>
              <a:t>cyclodialysis</a:t>
            </a:r>
            <a:r>
              <a:rPr lang="en-US" dirty="0">
                <a:solidFill>
                  <a:srgbClr val="FFFF00"/>
                </a:solidFill>
              </a:rPr>
              <a:t> cleft on gonio, nor on anterior segment UBM of the angle recess.</a:t>
            </a:r>
          </a:p>
          <a:p>
            <a:r>
              <a:rPr lang="en-US" dirty="0">
                <a:solidFill>
                  <a:srgbClr val="FFFF00"/>
                </a:solidFill>
              </a:rPr>
              <a:t>We observed out to 3 months, without resolution, and he began to get corneal edema and flattening of the bleb.</a:t>
            </a:r>
          </a:p>
          <a:p>
            <a:r>
              <a:rPr lang="en-US" dirty="0">
                <a:solidFill>
                  <a:srgbClr val="FFFF00"/>
                </a:solidFill>
              </a:rPr>
              <a:t>WHAT WOULD YOU DO NOW?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74AAA42-4B91-4EA8-ACA6-7882272A2B1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903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030"/>
    </mc:Choice>
    <mc:Fallback xmlns="">
      <p:transition spd="slow" advTm="620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D5783-8C6D-492F-B3AC-95DD54FB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CC621-96FC-4827-8A98-2F29B138D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825625"/>
            <a:ext cx="11576956" cy="435133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00"/>
                </a:solidFill>
              </a:rPr>
              <a:t>We drained the serous choroidal detachments.</a:t>
            </a:r>
          </a:p>
          <a:p>
            <a:r>
              <a:rPr lang="en-US" sz="4400" dirty="0">
                <a:solidFill>
                  <a:srgbClr val="FFFF00"/>
                </a:solidFill>
              </a:rPr>
              <a:t>To deal with the expected IOP spike and apparently failed </a:t>
            </a:r>
            <a:r>
              <a:rPr lang="en-US" sz="4400" dirty="0" err="1">
                <a:solidFill>
                  <a:srgbClr val="FFFF00"/>
                </a:solidFill>
              </a:rPr>
              <a:t>trab</a:t>
            </a:r>
            <a:r>
              <a:rPr lang="en-US" sz="4400" dirty="0">
                <a:solidFill>
                  <a:srgbClr val="FFFF00"/>
                </a:solidFill>
              </a:rPr>
              <a:t>?</a:t>
            </a:r>
          </a:p>
          <a:p>
            <a:r>
              <a:rPr lang="en-US" sz="4400" dirty="0">
                <a:solidFill>
                  <a:srgbClr val="FFFF00"/>
                </a:solidFill>
              </a:rPr>
              <a:t>We placed a </a:t>
            </a:r>
            <a:r>
              <a:rPr lang="en-US" sz="4400" dirty="0" err="1">
                <a:solidFill>
                  <a:srgbClr val="FFFF00"/>
                </a:solidFill>
              </a:rPr>
              <a:t>prolene</a:t>
            </a:r>
            <a:r>
              <a:rPr lang="en-US" sz="4400" dirty="0">
                <a:solidFill>
                  <a:srgbClr val="FFFF00"/>
                </a:solidFill>
              </a:rPr>
              <a:t>-ligated Ahmed Implant</a:t>
            </a:r>
          </a:p>
          <a:p>
            <a:r>
              <a:rPr lang="en-US" sz="4400" dirty="0">
                <a:solidFill>
                  <a:srgbClr val="FFFF00"/>
                </a:solidFill>
              </a:rPr>
              <a:t>But, the IOP did NOT rise as had been expected.</a:t>
            </a:r>
          </a:p>
          <a:p>
            <a:r>
              <a:rPr lang="en-US" sz="4400" dirty="0">
                <a:solidFill>
                  <a:srgbClr val="FFFF00"/>
                </a:solidFill>
              </a:rPr>
              <a:t>What now?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D8E82D4-87ED-477B-B551-FD538C96A6E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865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279"/>
    </mc:Choice>
    <mc:Fallback xmlns="">
      <p:transition spd="slow" advTm="39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7254C-6364-494E-92EC-6875F0CBB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On the way to the OR….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ECE47-19F3-466D-A415-AEEC5D087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FFFF00"/>
                </a:solidFill>
              </a:rPr>
              <a:t>My thought was that the patient probably had a </a:t>
            </a:r>
            <a:r>
              <a:rPr lang="en-US" dirty="0" err="1">
                <a:solidFill>
                  <a:srgbClr val="FFFF00"/>
                </a:solidFill>
              </a:rPr>
              <a:t>cyclodialysis</a:t>
            </a:r>
            <a:r>
              <a:rPr lang="en-US" dirty="0">
                <a:solidFill>
                  <a:srgbClr val="FFFF00"/>
                </a:solidFill>
              </a:rPr>
              <a:t> cleft created by the trocar of the 26g vitrectomy.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FFFF00"/>
                </a:solidFill>
              </a:rPr>
              <a:t>I planned to use an endo probe to view the angle and find the cleft.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FFFF00"/>
                </a:solidFill>
              </a:rPr>
              <a:t>I happened to discuss the case with Dr. Ta Chen “Peter” Chang, who mentioned seeing such a case in which the cleft was behind the iris!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FFFF00"/>
                </a:solidFill>
              </a:rPr>
              <a:t>At surgery, we could NOT find a cleft in the angle.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FFFF00"/>
                </a:solidFill>
              </a:rPr>
              <a:t>We inflated the sulcus with viscoelastic and searched for the cleft with the illuminated endo probe…saw two suspicious areas, corresponding to where trocars had been used in the PPV.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3AF35BD-D761-45F4-BA01-81085896DA3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020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46"/>
    </mc:Choice>
    <mc:Fallback xmlns="">
      <p:transition spd="slow" advTm="494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114E5-078A-4165-860D-0305BDDFE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ursoCyclodialysisRepair_PalmbergQuan_053119">
            <a:hlinkClick r:id="" action="ppaction://media"/>
            <a:extLst>
              <a:ext uri="{FF2B5EF4-FFF2-40B4-BE49-F238E27FC236}">
                <a16:creationId xmlns:a16="http://schemas.microsoft.com/office/drawing/2014/main" id="{7FE44869-5B04-445F-BF52-19B3F963A17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77587" y="531576"/>
            <a:ext cx="7735887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92FEB0-F45F-4E21-BFB7-C05C3B31D846}"/>
              </a:ext>
            </a:extLst>
          </p:cNvPr>
          <p:cNvSpPr txBox="1"/>
          <p:nvPr/>
        </p:nvSpPr>
        <p:spPr>
          <a:xfrm>
            <a:off x="558800" y="5791200"/>
            <a:ext cx="1057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 Using double flap modification of the technique of:   </a:t>
            </a:r>
            <a:r>
              <a:rPr lang="en-US" dirty="0" err="1">
                <a:solidFill>
                  <a:srgbClr val="FFFF00"/>
                </a:solidFill>
              </a:rPr>
              <a:t>Kuchle</a:t>
            </a:r>
            <a:r>
              <a:rPr lang="en-US" dirty="0">
                <a:solidFill>
                  <a:srgbClr val="FFFF00"/>
                </a:solidFill>
              </a:rPr>
              <a:t> M, Naumann GOH. Direct </a:t>
            </a:r>
            <a:r>
              <a:rPr lang="en-US" dirty="0" err="1">
                <a:solidFill>
                  <a:srgbClr val="FFFF00"/>
                </a:solidFill>
              </a:rPr>
              <a:t>cycloplexy</a:t>
            </a:r>
            <a:r>
              <a:rPr lang="en-US" dirty="0">
                <a:solidFill>
                  <a:srgbClr val="FFFF00"/>
                </a:solidFill>
              </a:rPr>
              <a:t> for traumatic </a:t>
            </a:r>
            <a:r>
              <a:rPr lang="en-US" dirty="0" err="1">
                <a:solidFill>
                  <a:srgbClr val="FFFF00"/>
                </a:solidFill>
              </a:rPr>
              <a:t>cyclodialysis</a:t>
            </a:r>
            <a:r>
              <a:rPr lang="en-US" dirty="0">
                <a:solidFill>
                  <a:srgbClr val="FFFF00"/>
                </a:solidFill>
              </a:rPr>
              <a:t> with persisting hypotony; report in 29 consecutive patients. Ophthalmology 1995; 102: 322–233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710143F8-583F-4878-9C65-125FBB8BED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14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071"/>
    </mc:Choice>
    <mc:Fallback xmlns="">
      <p:transition spd="slow" advTm="1270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33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76" objId="4"/>
        <p14:stopEvt time="124019" objId="4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F85BB-9F91-4966-8079-05C27FE6A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8103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4018F-7CBC-4AB3-886B-A6669CB8D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3" y="681038"/>
            <a:ext cx="11495313" cy="549592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Sort out the problems: glaucoma, hypotony, </a:t>
            </a:r>
            <a:r>
              <a:rPr lang="en-US" dirty="0" err="1">
                <a:solidFill>
                  <a:srgbClr val="FFFF00"/>
                </a:solidFill>
              </a:rPr>
              <a:t>choroidals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Provide a solution for all of them</a:t>
            </a:r>
          </a:p>
          <a:p>
            <a:pPr lvl="1"/>
            <a:r>
              <a:rPr lang="en-US" sz="2800" dirty="0" err="1">
                <a:solidFill>
                  <a:srgbClr val="FFFF00"/>
                </a:solidFill>
              </a:rPr>
              <a:t>Choroidals</a:t>
            </a:r>
            <a:r>
              <a:rPr lang="en-US" sz="2800" dirty="0">
                <a:solidFill>
                  <a:srgbClr val="FFFF00"/>
                </a:solidFill>
              </a:rPr>
              <a:t> drained could mean pressure spike if bleb failed, need alternative means of controlling IOP, but adjustable, once the </a:t>
            </a:r>
            <a:r>
              <a:rPr lang="en-US" sz="2800" dirty="0" err="1">
                <a:solidFill>
                  <a:srgbClr val="FFFF00"/>
                </a:solidFill>
              </a:rPr>
              <a:t>choroidals</a:t>
            </a:r>
            <a:r>
              <a:rPr lang="en-US" sz="2800" dirty="0">
                <a:solidFill>
                  <a:srgbClr val="FFFF00"/>
                </a:solidFill>
              </a:rPr>
              <a:t> are gone, thus the </a:t>
            </a:r>
            <a:r>
              <a:rPr lang="en-US" sz="2800" dirty="0" err="1">
                <a:solidFill>
                  <a:srgbClr val="FFFF00"/>
                </a:solidFill>
              </a:rPr>
              <a:t>prolene</a:t>
            </a:r>
            <a:r>
              <a:rPr lang="en-US" sz="2800" dirty="0">
                <a:solidFill>
                  <a:srgbClr val="FFFF00"/>
                </a:solidFill>
              </a:rPr>
              <a:t>-ligated (on the AC portion of the tube) Ahmed Glaucoma Implant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FF00"/>
                </a:solidFill>
              </a:rPr>
              <a:t>When that failed, and bleb failed and cornea clouding, needed to assess for hidden cleft, presumably from the PPV trocars.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FF00"/>
                </a:solidFill>
              </a:rPr>
              <a:t>Endo probe a big help, with viscoelastic to widen angle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FF00"/>
                </a:solidFill>
              </a:rPr>
              <a:t>When no cleft in angle, viscoelastic used to widen the sulcus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FF00"/>
                </a:solidFill>
              </a:rPr>
              <a:t>2-scleral flap technique to explore for cleft, using fluorescein-BSS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FF00"/>
                </a:solidFill>
              </a:rPr>
              <a:t>After closing cleft and inflating eye, IOP held, so time to cut the </a:t>
            </a:r>
            <a:r>
              <a:rPr lang="en-US" sz="2800" dirty="0" err="1">
                <a:solidFill>
                  <a:srgbClr val="FFFF00"/>
                </a:solidFill>
              </a:rPr>
              <a:t>prolene</a:t>
            </a:r>
            <a:r>
              <a:rPr lang="en-US" sz="2800" dirty="0">
                <a:solidFill>
                  <a:srgbClr val="FFFF00"/>
                </a:solidFill>
              </a:rPr>
              <a:t> on the AGI to control the IOP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FF00"/>
                </a:solidFill>
              </a:rPr>
              <a:t>Final point, listen to your junior colleagues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AB6AA69-D558-405F-BD4D-1933E4BB978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436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245"/>
    </mc:Choice>
    <mc:Fallback xmlns="">
      <p:transition spd="slow" advTm="772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8|10.6|19.2|1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16|12.1|3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9|4.5|9.6|4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8|20.7|15.9|7.4|9.2|8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484</Words>
  <Application>Microsoft Office PowerPoint</Application>
  <PresentationFormat>Widescreen</PresentationFormat>
  <Paragraphs>33</Paragraphs>
  <Slides>6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Mysterious Case of Hypotony</vt:lpstr>
      <vt:lpstr>In the beginning….</vt:lpstr>
      <vt:lpstr>NEXT STEP</vt:lpstr>
      <vt:lpstr>On the way to the OR….</vt:lpstr>
      <vt:lpstr>PowerPoint Presentation</vt:lpstr>
      <vt:lpstr>Key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Mysterious Case of Hypotony</dc:title>
  <dc:creator>Paul Palmberg</dc:creator>
  <cp:lastModifiedBy>Paul Palmberg</cp:lastModifiedBy>
  <cp:revision>17</cp:revision>
  <dcterms:created xsi:type="dcterms:W3CDTF">2020-02-23T21:44:42Z</dcterms:created>
  <dcterms:modified xsi:type="dcterms:W3CDTF">2021-04-27T03:00:18Z</dcterms:modified>
</cp:coreProperties>
</file>